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8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2.xml" ContentType="application/vnd.openxmlformats-officedocument.presentationml.slide+xml"/>
  <Override PartName="/ppt/slides/slide26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5.xml" ContentType="application/vnd.openxmlformats-officedocument.presentationml.slide+xml"/>
  <Override PartName="/ppt/slides/slide17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31.xml" ContentType="application/vnd.openxmlformats-officedocument.presentationml.slide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9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30.xml" ContentType="application/vnd.openxmlformats-officedocument.presentationml.slide+xml"/>
  <Override PartName="/ppt/slides/slide8.xml" ContentType="application/vnd.openxmlformats-officedocument.presentationml.slide+xml"/>
  <Override PartName="/ppt/slides/slide27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31.xml" Type="http://schemas.openxmlformats.org/officeDocument/2006/relationships/slide" Id="rId36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25.xml" Type="http://schemas.openxmlformats.org/officeDocument/2006/relationships/slide" Id="rId30"/><Relationship Target="slides/slide7.xml" Type="http://schemas.openxmlformats.org/officeDocument/2006/relationships/slide" Id="rId12"/><Relationship Target="slides/slide26.xml" Type="http://schemas.openxmlformats.org/officeDocument/2006/relationships/slide" Id="rId31"/><Relationship Target="slides/slide8.xml" Type="http://schemas.openxmlformats.org/officeDocument/2006/relationships/slide" Id="rId13"/><Relationship Target="slides/slide5.xml" Type="http://schemas.openxmlformats.org/officeDocument/2006/relationships/slide" Id="rId10"/><Relationship Target="slides/slide6.xml" Type="http://schemas.openxmlformats.org/officeDocument/2006/relationships/slide" Id="rId11"/><Relationship Target="slides/slide29.xml" Type="http://schemas.openxmlformats.org/officeDocument/2006/relationships/slide" Id="rId34"/><Relationship Target="slides/slide30.xml" Type="http://schemas.openxmlformats.org/officeDocument/2006/relationships/slide" Id="rId35"/><Relationship Target="slides/slide27.xml" Type="http://schemas.openxmlformats.org/officeDocument/2006/relationships/slide" Id="rId32"/><Relationship Target="slides/slide28.xml" Type="http://schemas.openxmlformats.org/officeDocument/2006/relationships/slide" Id="rId33"/><Relationship Target="slides/slide24.xml" Type="http://schemas.openxmlformats.org/officeDocument/2006/relationships/slide" Id="rId29"/><Relationship Target="slides/slide21.xml" Type="http://schemas.openxmlformats.org/officeDocument/2006/relationships/slide" Id="rId26"/><Relationship Target="slides/slide20.xml" Type="http://schemas.openxmlformats.org/officeDocument/2006/relationships/slide" Id="rId25"/><Relationship Target="slides/slide23.xml" Type="http://schemas.openxmlformats.org/officeDocument/2006/relationships/slide" Id="rId28"/><Relationship Target="slides/slide22.xml" Type="http://schemas.openxmlformats.org/officeDocument/2006/relationships/slide" Id="rId27"/><Relationship Target="presProps.xml" Type="http://schemas.openxmlformats.org/officeDocument/2006/relationships/presProps" Id="rId2"/><Relationship Target="slides/slide16.xml" Type="http://schemas.openxmlformats.org/officeDocument/2006/relationships/slide" Id="rId21"/><Relationship Target="theme/theme3.xml" Type="http://schemas.openxmlformats.org/officeDocument/2006/relationships/theme" Id="rId1"/><Relationship Target="slides/slide17.xml" Type="http://schemas.openxmlformats.org/officeDocument/2006/relationships/slide" Id="rId22"/><Relationship Target="slideMasters/slideMaster1.xml" Type="http://schemas.openxmlformats.org/officeDocument/2006/relationships/slideMaster" Id="rId4"/><Relationship Target="slides/slide18.xml" Type="http://schemas.openxmlformats.org/officeDocument/2006/relationships/slide" Id="rId23"/><Relationship Target="tableStyles.xml" Type="http://schemas.openxmlformats.org/officeDocument/2006/relationships/tableStyles" Id="rId3"/><Relationship Target="slides/slide19.xml" Type="http://schemas.openxmlformats.org/officeDocument/2006/relationships/slide" Id="rId24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9" name="Shape 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6" name="Shape 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2" name="Shape 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8" name="Shape 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5" name="Shape 1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1" name="Shape 1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7" name="Shape 1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3" name="Shape 1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4" name="Shape 12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9" name="Shape 1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6" name="Shape 1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3" name="Shape 1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4" name="Shape 14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9" name="Shape 1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0" name="Shape 15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5" name="Shape 1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6" name="Shape 15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2" name="Shape 1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3" name="Shape 16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9" name="Shape 1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0" name="Shape 17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6" name="Shape 1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7" name="Shape 17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3" name="Shape 1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4" name="Shape 18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85" name="Shape 18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9" name="Shape 1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0" name="Shape 19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91" name="Shape 19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6" name="Shape 1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7" name="Shape 19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98" name="Shape 19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2" name="Shape 2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3" name="Shape 20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04" name="Shape 20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7" name="Shape 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8" name="Shape 3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9" name="Shape 2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0" name="Shape 21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11" name="Shape 21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6" name="Shape 2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7" name="Shape 21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18" name="Shape 21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1" name="Shape 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type="ctrTitle"/>
          </p:nvPr>
        </p:nvSpPr>
        <p:spPr>
          <a:xfrm>
            <a:off y="1583342" x="685800"/>
            <a:ext cy="1159856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 indent="304800">
              <a:buSzPct val="100000"/>
              <a:defRPr sz="4800"/>
            </a:lvl1pPr>
            <a:lvl2pPr algn="ctr" indent="304800">
              <a:buSzPct val="100000"/>
              <a:defRPr sz="4800"/>
            </a:lvl2pPr>
            <a:lvl3pPr algn="ctr" indent="304800">
              <a:buSzPct val="100000"/>
              <a:defRPr sz="4800"/>
            </a:lvl3pPr>
            <a:lvl4pPr algn="ctr" indent="304800">
              <a:buSzPct val="100000"/>
              <a:defRPr sz="4800"/>
            </a:lvl4pPr>
            <a:lvl5pPr algn="ctr" indent="304800">
              <a:buSzPct val="100000"/>
              <a:defRPr sz="4800"/>
            </a:lvl5pPr>
            <a:lvl6pPr algn="ctr" indent="304800">
              <a:buSzPct val="100000"/>
              <a:defRPr sz="4800"/>
            </a:lvl6pPr>
            <a:lvl7pPr algn="ctr" indent="304800">
              <a:buSzPct val="100000"/>
              <a:defRPr sz="4800"/>
            </a:lvl7pPr>
            <a:lvl8pPr algn="ctr" indent="304800">
              <a:buSzPct val="100000"/>
              <a:defRPr sz="4800"/>
            </a:lvl8pPr>
            <a:lvl9pPr algn="ctr" indent="304800">
              <a:buSzPct val="100000"/>
              <a:defRPr sz="4800"/>
            </a:lvl9pPr>
          </a:lstStyle>
          <a:p/>
        </p:txBody>
      </p:sp>
      <p:sp>
        <p:nvSpPr>
          <p:cNvPr id="9" name="Shape 9"/>
          <p:cNvSpPr txBox="1"/>
          <p:nvPr>
            <p:ph idx="1" type="subTitle"/>
          </p:nvPr>
        </p:nvSpPr>
        <p:spPr>
          <a:xfrm>
            <a:off y="2840053" x="685800"/>
            <a:ext cy="784737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mar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200150" x="457200"/>
            <a:ext cy="372568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 indent="457200">
              <a:defRPr/>
            </a:lvl2pPr>
            <a:lvl3pPr indent="914400">
              <a:defRPr/>
            </a:lvl3pPr>
            <a:lvl4pPr indent="1371600"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200150" x="457200"/>
            <a:ext cy="3725680" cx="3994525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200150" x="4692273"/>
            <a:ext cy="3725680" cx="3994525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4406309" x="457200"/>
            <a:ext cy="51952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indent="-171450" marL="285750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8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-152400" marL="34290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indent="-133350" marL="74295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indent="-76200" marL="114300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indent="-114300" marL="16002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indent="-114300" marL="20574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indent="-114300" marL="25146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indent="-114300" marL="29718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indent="-114300" marL="34290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indent="-114300" marL="38862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6.png" Type="http://schemas.openxmlformats.org/officeDocument/2006/relationships/image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2.xml.rels><?xml version="1.0" encoding="UTF-8" standalone="yes"?><Relationships xmlns="http://schemas.openxmlformats.org/package/2006/relationships"><Relationship Target="../notesSlides/notesSlide2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3.xml.rels><?xml version="1.0" encoding="UTF-8" standalone="yes"?><Relationships xmlns="http://schemas.openxmlformats.org/package/2006/relationships"><Relationship Target="../notesSlides/notesSlide2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0.png" Type="http://schemas.openxmlformats.org/officeDocument/2006/relationships/image" Id="rId3"/></Relationships>
</file>

<file path=ppt/slides/_rels/slide24.xml.rels><?xml version="1.0" encoding="UTF-8" standalone="yes"?><Relationships xmlns="http://schemas.openxmlformats.org/package/2006/relationships"><Relationship Target="../notesSlides/notesSlide2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9.png" Type="http://schemas.openxmlformats.org/officeDocument/2006/relationships/image" Id="rId3"/></Relationships>
</file>

<file path=ppt/slides/_rels/slide25.xml.rels><?xml version="1.0" encoding="UTF-8" standalone="yes"?><Relationships xmlns="http://schemas.openxmlformats.org/package/2006/relationships"><Relationship Target="../notesSlides/notesSlide2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26.xml.rels><?xml version="1.0" encoding="UTF-8" standalone="yes"?><Relationships xmlns="http://schemas.openxmlformats.org/package/2006/relationships"><Relationship Target="../notesSlides/notesSlide2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8.png" Type="http://schemas.openxmlformats.org/officeDocument/2006/relationships/image" Id="rId3"/></Relationships>
</file>

<file path=ppt/slides/_rels/slide27.xml.rels><?xml version="1.0" encoding="UTF-8" standalone="yes"?><Relationships xmlns="http://schemas.openxmlformats.org/package/2006/relationships"><Relationship Target="../notesSlides/notesSlide2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8.xml.rels><?xml version="1.0" encoding="UTF-8" standalone="yes"?><Relationships xmlns="http://schemas.openxmlformats.org/package/2006/relationships"><Relationship Target="../notesSlides/notesSlide2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png" Type="http://schemas.openxmlformats.org/officeDocument/2006/relationships/image" Id="rId3"/></Relationships>
</file>

<file path=ppt/slides/_rels/slide29.xml.rels><?xml version="1.0" encoding="UTF-8" standalone="yes"?><Relationships xmlns="http://schemas.openxmlformats.org/package/2006/relationships"><Relationship Target="../notesSlides/notesSlide2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0.xml.rels><?xml version="1.0" encoding="UTF-8" standalone="yes"?><Relationships xmlns="http://schemas.openxmlformats.org/package/2006/relationships"><Relationship Target="../notesSlides/notesSlide3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31.xml.rels><?xml version="1.0" encoding="UTF-8" standalone="yes"?><Relationships xmlns="http://schemas.openxmlformats.org/package/2006/relationships"><Relationship Target="../notesSlides/notesSlide3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7.pn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y="1583342" x="685800"/>
            <a:ext cy="1159856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sz="3600" lang="zh-TW"/>
              <a:t>Interfacing WordNet with DOLCE: towards OntoWordNet</a:t>
            </a:r>
          </a:p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y="2840053" x="685800"/>
            <a:ext cy="784737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zh-TW"/>
              <a:t>(Guarino et al., 2010)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" name="Shape 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zh-TW"/>
              <a:t>3.3.1 Basic choices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y="1200150" x="457200"/>
            <a:ext cy="3725699" cx="86868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zh-TW"/>
              <a:t>Descriptive Ontology for Linguistic and Cognitive Engineering</a:t>
            </a:r>
          </a:p>
          <a:p>
            <a:pPr rtl="0" lvl="0" indent="-3810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sz="2400" lang="zh-TW"/>
              <a:t>to negotiate meaning (labelled link)</a:t>
            </a:r>
          </a:p>
          <a:p>
            <a:pPr rtl="0" lvl="0" indent="-3810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sz="2400" lang="zh-TW"/>
              <a:t>cognitive orientation (not for truth)</a:t>
            </a:r>
          </a:p>
          <a:p>
            <a:pPr rtl="0" lvl="0" indent="-3810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sz="2400" lang="zh-TW"/>
              <a:t>an ontology of particular (upper w/o instance)</a:t>
            </a:r>
          </a:p>
          <a:p>
            <a:pPr rtl="0" lvl="0" indent="-3810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sz="2400" lang="zh-TW"/>
              <a:t>multiplicative approach:</a:t>
            </a:r>
          </a:p>
          <a:p>
            <a:pPr rtl="0" lvl="0" indent="0" marL="457200">
              <a:buNone/>
            </a:pPr>
            <a:r>
              <a:rPr sz="2400" lang="zh-TW"/>
              <a:t>different entities can be co-located in the same space-time (vase vs. clay)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2" name="Shape 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pic>
        <p:nvPicPr>
          <p:cNvPr id="85" name="Shape 8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52400" x="0"/>
            <a:ext cy="4863365" cx="91440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9" name="Shape 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zh-TW"/>
              <a:t>3.3.2 Four top categories</a:t>
            </a:r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b="1" sz="2400" lang="zh-TW"/>
              <a:t>Endurant</a:t>
            </a:r>
            <a:r>
              <a:rPr sz="2400" lang="zh-TW"/>
              <a:t> (e.g., </a:t>
            </a:r>
            <a:r>
              <a:rPr sz="2400" lang="zh-TW" i="1"/>
              <a:t>person</a:t>
            </a:r>
            <a:r>
              <a:rPr sz="2400" lang="zh-TW"/>
              <a:t>)</a:t>
            </a:r>
          </a:p>
          <a:p>
            <a:pPr rtl="0" lvl="1" indent="-381000" marL="914400">
              <a:buClr>
                <a:srgbClr val="FF0000"/>
              </a:buClr>
              <a:buSzPct val="80000"/>
              <a:buFont typeface="Courier New"/>
              <a:buChar char="o"/>
            </a:pPr>
            <a:r>
              <a:rPr lang="zh-TW">
                <a:solidFill>
                  <a:srgbClr val="FF0000"/>
                </a:solidFill>
              </a:rPr>
              <a:t>no temporal part</a:t>
            </a:r>
          </a:p>
          <a:p>
            <a:pPr rtl="0" lvl="1" indent="-381000" marL="914400"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zh-TW"/>
              <a:t>wholly present at any time they are present</a:t>
            </a:r>
          </a:p>
          <a:p>
            <a:pPr rtl="0" lvl="0" indent="-3810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b="1" sz="2400" lang="zh-TW"/>
              <a:t>Perdurant </a:t>
            </a:r>
            <a:r>
              <a:rPr sz="2400" lang="zh-TW"/>
              <a:t>(e.g., </a:t>
            </a:r>
            <a:r>
              <a:rPr sz="2400" lang="zh-TW" i="1"/>
              <a:t>life</a:t>
            </a:r>
            <a:r>
              <a:rPr sz="2400" lang="zh-TW"/>
              <a:t>)</a:t>
            </a:r>
          </a:p>
          <a:p>
            <a:pPr rtl="0" lvl="1" indent="-381000" marL="914400">
              <a:buClr>
                <a:srgbClr val="FF0000"/>
              </a:buClr>
              <a:buSzPct val="80000"/>
              <a:buFont typeface="Courier New"/>
              <a:buChar char="o"/>
            </a:pPr>
            <a:r>
              <a:rPr lang="zh-TW">
                <a:solidFill>
                  <a:srgbClr val="FF0000"/>
                </a:solidFill>
              </a:rPr>
              <a:t>accumulated by temporal parts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zh-TW"/>
              <a:t>partially present at any time they are present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b="1" sz="2400" lang="zh-TW"/>
              <a:t>Quality</a:t>
            </a:r>
            <a:r>
              <a:rPr sz="2400" lang="zh-TW"/>
              <a:t> </a:t>
            </a:r>
            <a:r>
              <a:rPr sz="2400" lang="zh-TW">
                <a:solidFill>
                  <a:srgbClr val="000000"/>
                </a:solidFill>
              </a:rPr>
              <a:t>inheres to entities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zh-TW"/>
              <a:t>T</a:t>
            </a:r>
            <a:r>
              <a:rPr sz="2400" lang="zh-TW"/>
              <a:t>he rose turned from </a:t>
            </a:r>
            <a:r>
              <a:rPr sz="2400" lang="zh-TW" i="1"/>
              <a:t>red</a:t>
            </a:r>
            <a:r>
              <a:rPr sz="2400" lang="zh-TW"/>
              <a:t> to </a:t>
            </a:r>
            <a:r>
              <a:rPr sz="2400" lang="zh-TW" i="1"/>
              <a:t>brown.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zh-TW" i="1"/>
              <a:t>R</a:t>
            </a:r>
            <a:r>
              <a:rPr sz="2400" lang="zh-TW" i="1"/>
              <a:t>ed</a:t>
            </a:r>
            <a:r>
              <a:rPr sz="2400" lang="zh-TW"/>
              <a:t> is opposite to </a:t>
            </a:r>
            <a:r>
              <a:rPr sz="2400" lang="zh-TW" i="1"/>
              <a:t>green.</a:t>
            </a:r>
          </a:p>
          <a:p>
            <a:pPr rtl="0" lvl="0" indent="0" marL="457200">
              <a:buClr>
                <a:schemeClr val="dk1"/>
              </a:buClr>
              <a:buSzPct val="45833"/>
              <a:buFont typeface="Arial"/>
              <a:buNone/>
            </a:pPr>
            <a:r>
              <a:rPr b="1" sz="2400" lang="zh-TW"/>
              <a:t>Quale</a:t>
            </a:r>
            <a:r>
              <a:rPr sz="2400" lang="zh-TW"/>
              <a:t> is the position of a quality within a quality space</a:t>
            </a:r>
          </a:p>
          <a:p>
            <a:pPr lvl="0" indent="-3810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b="1" sz="2400" lang="zh-TW"/>
              <a:t>Abstract</a:t>
            </a:r>
            <a:r>
              <a:rPr sz="2400" lang="zh-TW"/>
              <a:t> has no spatial or temporal quality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pic>
        <p:nvPicPr>
          <p:cNvPr id="104" name="Shape 10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76200" x="-76200"/>
            <a:ext cy="4962525" cx="939165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zh-TW"/>
              <a:t>3.3.3 Further distinctions</a:t>
            </a:r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zh-TW"/>
              <a:t>Unity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zh-TW"/>
              <a:t>an instance of </a:t>
            </a:r>
            <a:r>
              <a:rPr lang="zh-TW" i="1"/>
              <a:t>being ocean</a:t>
            </a:r>
            <a:r>
              <a:rPr lang="zh-TW"/>
              <a:t> is a whole entity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zh-TW"/>
              <a:t>an instance of </a:t>
            </a:r>
            <a:r>
              <a:rPr lang="zh-TW" i="1"/>
              <a:t>being water</a:t>
            </a:r>
            <a:r>
              <a:rPr lang="zh-TW"/>
              <a:t> is arbitrary scattered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zh-TW">
                <a:solidFill>
                  <a:srgbClr val="FF0000"/>
                </a:solidFill>
              </a:rPr>
              <a:t>Physical Object</a:t>
            </a:r>
            <a:r>
              <a:rPr lang="zh-TW"/>
              <a:t>, </a:t>
            </a:r>
            <a:r>
              <a:rPr lang="zh-TW">
                <a:solidFill>
                  <a:srgbClr val="FF0000"/>
                </a:solidFill>
              </a:rPr>
              <a:t>Feature</a:t>
            </a:r>
            <a:r>
              <a:rPr lang="zh-TW"/>
              <a:t> (+U)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zh-TW">
                <a:solidFill>
                  <a:srgbClr val="FF0000"/>
                </a:solidFill>
              </a:rPr>
              <a:t>Amount of Matter</a:t>
            </a:r>
            <a:r>
              <a:rPr lang="zh-TW"/>
              <a:t> (~U)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zh-TW" i="1"/>
              <a:t>legal agent</a:t>
            </a:r>
            <a:r>
              <a:rPr lang="zh-TW"/>
              <a:t> (-U)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zh-TW"/>
              <a:t>Dependent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zh-TW">
                <a:solidFill>
                  <a:srgbClr val="FF0000"/>
                </a:solidFill>
              </a:rPr>
              <a:t>Physical Objects</a:t>
            </a:r>
            <a:r>
              <a:rPr lang="zh-TW"/>
              <a:t> are not dependent on other objects</a:t>
            </a:r>
          </a:p>
          <a:p>
            <a:pPr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zh-TW">
                <a:solidFill>
                  <a:srgbClr val="FF0000"/>
                </a:solidFill>
              </a:rPr>
              <a:t>Features</a:t>
            </a:r>
            <a:r>
              <a:rPr lang="zh-TW"/>
              <a:t> are dependent on physical objects (hosts)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4" name="Shape 1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y="895350" x="457200"/>
            <a:ext cy="3725699" cx="82953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zh-TW"/>
              <a:t>Agentive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zh-TW"/>
              <a:t>Agentive </a:t>
            </a:r>
            <a:r>
              <a:rPr lang="zh-TW">
                <a:solidFill>
                  <a:srgbClr val="FF0000"/>
                </a:solidFill>
              </a:rPr>
              <a:t>Physical Object</a:t>
            </a:r>
            <a:r>
              <a:rPr lang="zh-TW"/>
              <a:t> with intention, belief, desire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zh-TW"/>
              <a:t>Non-Agentive </a:t>
            </a:r>
            <a:r>
              <a:rPr lang="zh-TW">
                <a:solidFill>
                  <a:srgbClr val="FF0000"/>
                </a:solidFill>
              </a:rPr>
              <a:t>Physical Object</a:t>
            </a:r>
            <a:r>
              <a:rPr lang="zh-TW"/>
              <a:t> without …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zh-TW"/>
              <a:t>Agentive </a:t>
            </a:r>
            <a:r>
              <a:rPr lang="zh-TW">
                <a:solidFill>
                  <a:srgbClr val="FF0000"/>
                </a:solidFill>
              </a:rPr>
              <a:t>Social Object </a:t>
            </a:r>
            <a:r>
              <a:rPr lang="zh-TW"/>
              <a:t>(student, university)</a:t>
            </a:r>
          </a:p>
          <a:p>
            <a:pPr rtl="0" lvl="2" indent="-381000" marL="1371600"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zh-TW">
                <a:solidFill>
                  <a:srgbClr val="FF0000"/>
                </a:solidFill>
              </a:rPr>
              <a:t>Social Agent</a:t>
            </a:r>
            <a:r>
              <a:rPr lang="zh-TW"/>
              <a:t> constitutes </a:t>
            </a:r>
            <a:r>
              <a:rPr lang="zh-TW">
                <a:solidFill>
                  <a:srgbClr val="FF0000"/>
                </a:solidFill>
              </a:rPr>
              <a:t>Society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zh-TW"/>
              <a:t>Non-Agentive </a:t>
            </a:r>
            <a:r>
              <a:rPr lang="zh-TW">
                <a:solidFill>
                  <a:srgbClr val="FF0000"/>
                </a:solidFill>
              </a:rPr>
              <a:t>Social Object</a:t>
            </a:r>
            <a:r>
              <a:rPr lang="zh-TW"/>
              <a:t> (law, norm ,share, circuit</a:t>
            </a:r>
            <a:r>
              <a:rPr lang="zh-TW">
                <a:solidFill>
                  <a:srgbClr val="000000"/>
                </a:solidFill>
              </a:rPr>
              <a:t>)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zh-TW">
                <a:solidFill>
                  <a:srgbClr val="FF0000"/>
                </a:solidFill>
              </a:rPr>
              <a:t>Non-Physical Object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zh-TW">
                <a:solidFill>
                  <a:srgbClr val="FF0000"/>
                </a:solidFill>
              </a:rPr>
              <a:t>Social Object</a:t>
            </a:r>
          </a:p>
          <a:p>
            <a:pPr lvl="1" indent="-381000" marL="91440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zh-TW">
                <a:solidFill>
                  <a:srgbClr val="FF0000"/>
                </a:solidFill>
              </a:rPr>
              <a:t>Mental Object</a:t>
            </a:r>
            <a:r>
              <a:rPr lang="zh-TW">
                <a:solidFill>
                  <a:srgbClr val="000000"/>
                </a:solidFill>
              </a:rPr>
              <a:t> (private experience)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y="9715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zh-TW"/>
              <a:t>cumulative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zh-TW">
                <a:solidFill>
                  <a:srgbClr val="FF0000"/>
                </a:solidFill>
              </a:rPr>
              <a:t>Stative </a:t>
            </a:r>
            <a:r>
              <a:rPr lang="zh-TW"/>
              <a:t>is cumulative (e.g., </a:t>
            </a:r>
            <a:r>
              <a:rPr lang="zh-TW" i="1"/>
              <a:t>sitting</a:t>
            </a:r>
            <a:r>
              <a:rPr lang="zh-TW"/>
              <a:t>, </a:t>
            </a:r>
            <a:r>
              <a:rPr lang="zh-TW" i="1"/>
              <a:t>running</a:t>
            </a:r>
            <a:r>
              <a:rPr lang="zh-TW"/>
              <a:t>)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zh-TW">
                <a:solidFill>
                  <a:srgbClr val="FF0000"/>
                </a:solidFill>
              </a:rPr>
              <a:t>Event </a:t>
            </a:r>
            <a:r>
              <a:rPr lang="zh-TW"/>
              <a:t>is not cumulative (e.g., </a:t>
            </a:r>
            <a:r>
              <a:rPr lang="zh-TW" i="1"/>
              <a:t>reach</a:t>
            </a:r>
            <a:r>
              <a:rPr lang="zh-TW"/>
              <a:t>, </a:t>
            </a:r>
            <a:r>
              <a:rPr lang="zh-TW" i="1"/>
              <a:t>built</a:t>
            </a:r>
            <a:r>
              <a:rPr lang="zh-TW"/>
              <a:t>)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zh-TW"/>
              <a:t>homeomeric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zh-TW"/>
              <a:t>(temporal) part ~ whole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zh-TW">
                <a:solidFill>
                  <a:srgbClr val="FF0000"/>
                </a:solidFill>
              </a:rPr>
              <a:t>State</a:t>
            </a:r>
            <a:r>
              <a:rPr lang="zh-TW"/>
              <a:t> is homeomeric (e.g., </a:t>
            </a:r>
            <a:r>
              <a:rPr lang="zh-TW" i="1"/>
              <a:t>sitting</a:t>
            </a:r>
            <a:r>
              <a:rPr lang="zh-TW"/>
              <a:t>)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zh-TW">
                <a:solidFill>
                  <a:srgbClr val="FF0000"/>
                </a:solidFill>
              </a:rPr>
              <a:t>Process</a:t>
            </a:r>
            <a:r>
              <a:rPr lang="zh-TW"/>
              <a:t> is not homeomeric (e.g., </a:t>
            </a:r>
            <a:r>
              <a:rPr lang="zh-TW" i="1"/>
              <a:t>running</a:t>
            </a:r>
            <a:r>
              <a:rPr lang="zh-TW"/>
              <a:t>)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zh-TW"/>
              <a:t>atomic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zh-TW">
                <a:solidFill>
                  <a:srgbClr val="FF0000"/>
                </a:solidFill>
              </a:rPr>
              <a:t>Achievement</a:t>
            </a:r>
            <a:r>
              <a:rPr lang="zh-TW"/>
              <a:t> is atomic (e.g., </a:t>
            </a:r>
            <a:r>
              <a:rPr lang="zh-TW" i="1"/>
              <a:t>reach</a:t>
            </a:r>
            <a:r>
              <a:rPr lang="zh-TW"/>
              <a:t>)</a:t>
            </a:r>
          </a:p>
          <a:p>
            <a:pPr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zh-TW">
                <a:solidFill>
                  <a:srgbClr val="FF0000"/>
                </a:solidFill>
              </a:rPr>
              <a:t>Accomplishment</a:t>
            </a:r>
            <a:r>
              <a:rPr lang="zh-TW"/>
              <a:t> is not atomic (e.g., </a:t>
            </a:r>
            <a:r>
              <a:rPr lang="zh-TW" i="1"/>
              <a:t>built</a:t>
            </a:r>
            <a:r>
              <a:rPr lang="zh-TW"/>
              <a:t>)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6" name="Shape 1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zh-TW"/>
              <a:t>3.4 Mapping WordNet into DOLCE</a:t>
            </a:r>
          </a:p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y="1200150" x="457200"/>
            <a:ext cy="3725699" cx="86868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zh-TW"/>
              <a:t>{group}:</a:t>
            </a:r>
          </a:p>
          <a:p>
            <a:pPr rtl="0" lvl="0">
              <a:buClr>
                <a:schemeClr val="dk1"/>
              </a:buClr>
              <a:buSzPct val="36666"/>
              <a:buFont typeface="Arial"/>
              <a:buNone/>
            </a:pPr>
            <a:r>
              <a:rPr lang="zh-TW"/>
              <a:t>	Agentive Physical Object {citizenry}</a:t>
            </a:r>
          </a:p>
          <a:p>
            <a:pPr rtl="0" lvl="0">
              <a:buNone/>
            </a:pPr>
            <a:r>
              <a:rPr lang="zh-TW"/>
              <a:t>	NAPO {biological group} {kindom} {collection}</a:t>
            </a:r>
          </a:p>
          <a:p>
            <a:pPr rtl="0" lvl="0" indent="457200">
              <a:buClr>
                <a:schemeClr val="dk1"/>
              </a:buClr>
              <a:buSzPct val="36666"/>
              <a:buFont typeface="Arial"/>
              <a:buNone/>
            </a:pPr>
            <a:r>
              <a:rPr lang="zh-TW"/>
              <a:t>Agentive Social Object {social group}</a:t>
            </a:r>
          </a:p>
          <a:p>
            <a:pPr rtl="0" lvl="0">
              <a:buNone/>
            </a:pPr>
            <a:r>
              <a:rPr lang="zh-TW"/>
              <a:t>	NASO {circuit}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pic>
        <p:nvPicPr>
          <p:cNvPr id="135" name="Shape 13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76200" x="-76200"/>
            <a:ext cy="4933950" cx="928687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zh-TW"/>
              <a:t>Outline</a:t>
            </a:r>
          </a:p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zh-TW"/>
              <a:t>3.1	Introduction</a:t>
            </a:r>
          </a:p>
          <a:p>
            <a:pPr rtl="0" lvl="0">
              <a:buNone/>
            </a:pPr>
            <a:r>
              <a:rPr lang="zh-TW"/>
              <a:t>3.2	WordNet’s main problems</a:t>
            </a:r>
          </a:p>
          <a:p>
            <a:pPr rtl="0" lvl="0">
              <a:buNone/>
            </a:pPr>
            <a:r>
              <a:rPr lang="zh-TW"/>
              <a:t>3.3	The DOLCE upper ontology</a:t>
            </a:r>
          </a:p>
          <a:p>
            <a:pPr>
              <a:buNone/>
            </a:pPr>
            <a:r>
              <a:rPr lang="zh-TW"/>
              <a:t>3.4	Mapping WordNet into DOLCE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9" name="Shape 1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0" name="Shape 14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pic>
        <p:nvPicPr>
          <p:cNvPr id="142" name="Shape 14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-55050" x="2743200"/>
            <a:ext cy="5284274" cx="4140724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6" name="Shape 1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7" name="Shape 14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zh-TW"/>
              <a:t>OntoWordNet</a:t>
            </a:r>
          </a:p>
        </p:txBody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sz="2400" lang="zh-TW"/>
              <a:t>Re-engineering WordNet lexicon as a formal ontology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zh-TW"/>
              <a:t>to distinguish synsets that can be formalized as classes from individuals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zh-TW"/>
              <a:t>to interpret lexicon relations from WordNet as ontological relations</a:t>
            </a:r>
          </a:p>
          <a:p>
            <a:pPr rtl="0" lvl="0" indent="-3810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sz="2400" lang="zh-TW"/>
              <a:t>Aligning WordNet’s top-level to the ontology</a:t>
            </a:r>
          </a:p>
          <a:p>
            <a:pPr rtl="0" lvl="0" indent="-3810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sz="2400" lang="zh-TW"/>
              <a:t>Consistency check of the overall result</a:t>
            </a:r>
          </a:p>
          <a:p>
            <a:pPr lvl="0" indent="-3810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sz="2400" lang="zh-TW"/>
              <a:t>Learning and revising formal domain relations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2" name="Shape 1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zh-TW"/>
              <a:t>OntoClean</a:t>
            </a:r>
          </a:p>
        </p:txBody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zh-TW"/>
              <a:t>Assigning Meta-Property (I, U, R)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zh-TW"/>
              <a:t>Analyzing Rigid Property</a:t>
            </a:r>
          </a:p>
          <a:p>
            <a:pPr rtl="0" lvl="0" indent="457200">
              <a:buNone/>
            </a:pPr>
            <a:r>
              <a:rPr lang="zh-TW"/>
              <a:t>(+R, check constraint violation)</a:t>
            </a:r>
          </a:p>
          <a:p>
            <a:pPr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zh-TW"/>
              <a:t>Analyzing Non-Rigid Property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8" name="Shape 1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9" name="Shape 15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pic>
        <p:nvPicPr>
          <p:cNvPr id="161" name="Shape 16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0" x="621092"/>
            <a:ext cy="5143500" cx="7825584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5" name="Shape 1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6" name="Shape 16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b="0" sz="3000" lang="zh-TW"/>
              <a:t>1. Assigning Meta-Property (I, U, R)</a:t>
            </a:r>
          </a:p>
        </p:txBody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pic>
        <p:nvPicPr>
          <p:cNvPr id="168" name="Shape 16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200150" x="457200"/>
            <a:ext cy="3943348" cx="5716194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2" name="Shape 1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3" name="Shape 17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b="0" sz="3000" lang="zh-TW"/>
              <a:t>2. Analyzing Rigid Property</a:t>
            </a:r>
          </a:p>
        </p:txBody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pic>
        <p:nvPicPr>
          <p:cNvPr id="175" name="Shape 17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219200" x="457200"/>
            <a:ext cy="3924299" cx="5513579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9" name="Shape 1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0" name="Shape 18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b="0" sz="3000" lang="zh-TW"/>
              <a:t>3. Analyzing Non-Rigid Property</a:t>
            </a:r>
          </a:p>
        </p:txBody>
      </p:sp>
      <p:sp>
        <p:nvSpPr>
          <p:cNvPr id="181" name="Shape 18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pic>
        <p:nvPicPr>
          <p:cNvPr id="182" name="Shape 18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200150" x="457200"/>
            <a:ext cy="3943349" cx="5386038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6" name="Shape 1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7" name="Shape 18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zh-TW"/>
              <a:t>3.5 Conclusion</a:t>
            </a:r>
          </a:p>
        </p:txBody>
      </p:sp>
      <p:sp>
        <p:nvSpPr>
          <p:cNvPr id="188" name="Shape 18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zh-TW"/>
              <a:t>The result of OntoWordNet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zh-TW"/>
              <a:t>performance of application</a:t>
            </a:r>
          </a:p>
          <a:p>
            <a:pPr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zh-TW"/>
              <a:t>difference maximization?</a:t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2" name="Shape 1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3" name="Shape 19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194" name="Shape 19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pic>
        <p:nvPicPr>
          <p:cNvPr id="195" name="Shape 19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-76200" x="1828800"/>
            <a:ext cy="5305425" cx="417195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9" name="Shape 1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0" name="Shape 20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zh-TW"/>
              <a:t>Parthood</a:t>
            </a:r>
          </a:p>
        </p:txBody>
      </p:sp>
      <p:sp>
        <p:nvSpPr>
          <p:cNvPr id="201" name="Shape 20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zh-TW"/>
              <a:t>the relation between the whole and its parts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zh-TW"/>
              <a:t>life vs. person (temporal part vs. non-)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zh-TW"/>
              <a:t>sitting vs. achievement (cumulative vs. non-)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zh-TW"/>
              <a:t>achievement vs. accomplishment (atomic vs. non-atomic)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" name="Shape 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zh-TW"/>
              <a:t>Parthood</a:t>
            </a:r>
          </a:p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zh-TW"/>
              <a:t>the relation between the whole and its parts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zh-TW"/>
              <a:t>life vs. person (temporal part vs. non-)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5" name="Shape 2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6" name="Shape 20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207" name="Shape 20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pic>
        <p:nvPicPr>
          <p:cNvPr id="208" name="Shape 20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76200" x="0"/>
            <a:ext cy="4991100" cx="919162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2" name="Shape 2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3" name="Shape 21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214" name="Shape 21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pic>
        <p:nvPicPr>
          <p:cNvPr id="215" name="Shape 21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27775" x="0"/>
            <a:ext cy="4887943" cx="91440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zh-TW"/>
              <a:t>3.2	WordNet’s main problems</a:t>
            </a:r>
          </a:p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zh-TW"/>
              <a:t>Confusing </a:t>
            </a:r>
            <a:r>
              <a:rPr lang="zh-TW">
                <a:solidFill>
                  <a:srgbClr val="FF0000"/>
                </a:solidFill>
              </a:rPr>
              <a:t>concept</a:t>
            </a:r>
            <a:r>
              <a:rPr lang="zh-TW"/>
              <a:t> and </a:t>
            </a:r>
            <a:r>
              <a:rPr lang="zh-TW">
                <a:solidFill>
                  <a:srgbClr val="FF0000"/>
                </a:solidFill>
              </a:rPr>
              <a:t>individual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zh-TW"/>
              <a:t>Confusing </a:t>
            </a:r>
            <a:r>
              <a:rPr lang="zh-TW">
                <a:solidFill>
                  <a:srgbClr val="FF0000"/>
                </a:solidFill>
              </a:rPr>
              <a:t>object-level</a:t>
            </a:r>
            <a:r>
              <a:rPr lang="zh-TW"/>
              <a:t> and </a:t>
            </a:r>
            <a:r>
              <a:rPr lang="zh-TW">
                <a:solidFill>
                  <a:srgbClr val="FF0000"/>
                </a:solidFill>
              </a:rPr>
              <a:t>metalevel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zh-TW"/>
              <a:t>OntoClean constraint violation</a:t>
            </a:r>
          </a:p>
          <a:p>
            <a:pPr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zh-TW"/>
              <a:t>Heterogenous level of generality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zh-TW"/>
              <a:t>1. Confusing concept and individual</a:t>
            </a:r>
          </a:p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zh-TW"/>
              <a:t>{event}:</a:t>
            </a:r>
          </a:p>
          <a:p>
            <a:pPr rtl="0" lvl="0">
              <a:buNone/>
            </a:pPr>
            <a:r>
              <a:rPr lang="zh-TW"/>
              <a:t>	{fall} (instance!)</a:t>
            </a:r>
          </a:p>
          <a:p>
            <a:pPr rtl="0" lvl="0">
              <a:buNone/>
            </a:pPr>
            <a:r>
              <a:rPr lang="zh-TW"/>
              <a:t>	{social event} (class)</a:t>
            </a:r>
          </a:p>
          <a:p>
            <a:pPr>
              <a:buNone/>
            </a:pPr>
            <a:r>
              <a:rPr lang="zh-TW"/>
              <a:t>	{miracle} (class)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y="205975" x="457200"/>
            <a:ext cy="857400" cx="88292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zh-TW"/>
              <a:t>2. Confusing object-level and metalevel</a:t>
            </a:r>
          </a:p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zh-TW"/>
              <a:t>{abstraction}:</a:t>
            </a:r>
          </a:p>
          <a:p>
            <a:pPr rtl="0" lvl="0">
              <a:buNone/>
            </a:pPr>
            <a:r>
              <a:rPr lang="zh-TW"/>
              <a:t>	{set}</a:t>
            </a:r>
          </a:p>
          <a:p>
            <a:pPr rtl="0" lvl="0">
              <a:buNone/>
            </a:pPr>
            <a:r>
              <a:rPr lang="zh-TW"/>
              <a:t>	{time}</a:t>
            </a:r>
          </a:p>
          <a:p>
            <a:pPr rtl="0" lvl="0">
              <a:buNone/>
            </a:pPr>
            <a:r>
              <a:rPr lang="zh-TW"/>
              <a:t>	{space}</a:t>
            </a:r>
          </a:p>
          <a:p>
            <a:pPr rtl="0" lvl="0">
              <a:buNone/>
            </a:pPr>
            <a:r>
              <a:rPr lang="zh-TW"/>
              <a:t>	{attribute}</a:t>
            </a:r>
          </a:p>
          <a:p>
            <a:pPr>
              <a:buNone/>
            </a:pPr>
            <a:r>
              <a:rPr lang="zh-TW"/>
              <a:t>	{relation}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zh-TW"/>
              <a:t>3. OntoClean constraint voilation</a:t>
            </a:r>
          </a:p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y="9715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zh-TW"/>
              <a:t>P subsumes Q → all instances of Q are also instances of P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zh-TW"/>
              <a:t>type vs. role</a:t>
            </a:r>
          </a:p>
          <a:p>
            <a:pPr rtl="0" lvl="0">
              <a:buNone/>
            </a:pPr>
            <a:r>
              <a:rPr lang="zh-TW"/>
              <a:t>{causal agent} (role)</a:t>
            </a:r>
          </a:p>
          <a:p>
            <a:pPr rtl="0" lvl="0">
              <a:buNone/>
            </a:pPr>
            <a:r>
              <a:rPr lang="zh-TW"/>
              <a:t>	{person} (type)</a:t>
            </a:r>
          </a:p>
          <a:p>
            <a:pPr rtl="0" lvl="0">
              <a:buNone/>
            </a:pPr>
            <a:r>
              <a:rPr lang="zh-TW"/>
              <a:t>	{germicide} (role)</a:t>
            </a:r>
          </a:p>
          <a:p>
            <a:pPr rtl="0" lvl="0">
              <a:buNone/>
            </a:pPr>
            <a:r>
              <a:rPr lang="zh-TW"/>
              <a:t>	{vasoconstrictor} (role)</a:t>
            </a:r>
          </a:p>
          <a:p>
            <a:pPr lvl="0">
              <a:buNone/>
            </a:pPr>
            <a:r>
              <a:rPr lang="zh-TW"/>
              <a:t>	{antifungal} (role)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y="205975" x="457200"/>
            <a:ext cy="857400" cx="84819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zh-TW"/>
              <a:t>4. Heterogeneous levels of generality</a:t>
            </a:r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y="1200150" x="457200"/>
            <a:ext cy="3725699" cx="87491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zh-TW"/>
              <a:t>{entity}:</a:t>
            </a:r>
          </a:p>
          <a:p>
            <a:pPr rtl="0" lvl="0">
              <a:buNone/>
            </a:pPr>
            <a:r>
              <a:rPr lang="zh-TW"/>
              <a:t>	{physical object}</a:t>
            </a:r>
          </a:p>
          <a:p>
            <a:pPr rtl="0" lvl="0">
              <a:buNone/>
            </a:pPr>
            <a:r>
              <a:rPr lang="zh-TW"/>
              <a:t>		agentive physical object (person), non-(house)</a:t>
            </a:r>
          </a:p>
          <a:p>
            <a:pPr rtl="0" lvl="0">
              <a:buNone/>
            </a:pPr>
            <a:r>
              <a:rPr lang="zh-TW"/>
              <a:t>	{subject}</a:t>
            </a:r>
          </a:p>
          <a:p>
            <a:pPr>
              <a:buNone/>
            </a:pPr>
            <a:r>
              <a:rPr lang="zh-TW"/>
              <a:t>		n/a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zh-TW"/>
              <a:t>Outline</a:t>
            </a:r>
          </a:p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zh-TW"/>
              <a:t>3.1	Introduction</a:t>
            </a:r>
          </a:p>
          <a:p>
            <a:pPr rtl="0" lvl="0">
              <a:buNone/>
            </a:pPr>
            <a:r>
              <a:rPr lang="zh-TW"/>
              <a:t>3.2	WordNet’s main problems</a:t>
            </a:r>
          </a:p>
          <a:p>
            <a:pPr rtl="0" lvl="0">
              <a:buNone/>
            </a:pPr>
            <a:r>
              <a:rPr lang="zh-TW"/>
              <a:t>3.3	The DOLCE upper ontology</a:t>
            </a:r>
          </a:p>
          <a:p>
            <a:pPr rtl="0" lvl="0" indent="457200" marL="457200">
              <a:buNone/>
            </a:pPr>
            <a:r>
              <a:rPr sz="2400" lang="zh-TW"/>
              <a:t>3.3.1 Basic choices</a:t>
            </a:r>
          </a:p>
          <a:p>
            <a:pPr rtl="0" lvl="0" indent="457200" marL="457200">
              <a:buNone/>
            </a:pPr>
            <a:r>
              <a:rPr sz="2400" lang="zh-TW"/>
              <a:t>3.3.2 The top categories</a:t>
            </a:r>
          </a:p>
          <a:p>
            <a:pPr rtl="0" lvl="0" indent="457200" marL="457200">
              <a:buNone/>
            </a:pPr>
            <a:r>
              <a:rPr sz="2400" lang="zh-TW"/>
              <a:t>3.3.3 Further distinctions</a:t>
            </a:r>
          </a:p>
          <a:p>
            <a:pPr rtl="0" lvl="0">
              <a:buNone/>
            </a:pPr>
            <a:r>
              <a:rPr lang="zh-TW"/>
              <a:t>3.4	Mapping WordNet into DOLCE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