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zh-TW"/>
              <a:t>Interfacing WordNet with DOLCE: towards OntoWordNet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zh-TW"/>
              <a:t>(Guarino et al., 2010)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3.3.1 Basic choices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zh-TW"/>
              <a:t>Descriptive Ontology for Linguistic and Cognitive Engineering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zh-TW"/>
              <a:t>to negotiate meaning (labelled link)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zh-TW"/>
              <a:t>cognitive orientation (not for truth)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zh-TW"/>
              <a:t>an ontology of particular (upper w/o instance)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zh-TW"/>
              <a:t>multiplicative approach:</a:t>
            </a:r>
          </a:p>
          <a:p>
            <a:pPr rtl="0" lvl="0" indent="0" marL="457200">
              <a:buNone/>
            </a:pPr>
            <a:r>
              <a:rPr sz="2400" lang="zh-TW"/>
              <a:t>different entities can be co-located in the same space-time (vase vs. clay)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2400" x="0"/>
            <a:ext cy="4863365" cx="9144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3.3.2 Four top categories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zh-TW"/>
              <a:t>Endurant</a:t>
            </a:r>
            <a:r>
              <a:rPr sz="2400" lang="zh-TW"/>
              <a:t> (e.g., </a:t>
            </a:r>
            <a:r>
              <a:rPr sz="2400" lang="zh-TW" i="1"/>
              <a:t>person</a:t>
            </a:r>
            <a:r>
              <a:rPr sz="2400" lang="zh-TW"/>
              <a:t>)</a:t>
            </a:r>
          </a:p>
          <a:p>
            <a:pPr rtl="0" lvl="1" indent="-381000" marL="914400">
              <a:buClr>
                <a:srgbClr val="FF0000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no temporal part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zh-TW"/>
              <a:t>wholly present at any time they are present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zh-TW"/>
              <a:t>Perdurant </a:t>
            </a:r>
            <a:r>
              <a:rPr sz="2400" lang="zh-TW"/>
              <a:t>(e.g., </a:t>
            </a:r>
            <a:r>
              <a:rPr sz="2400" lang="zh-TW" i="1"/>
              <a:t>life</a:t>
            </a:r>
            <a:r>
              <a:rPr sz="2400" lang="zh-TW"/>
              <a:t>)</a:t>
            </a:r>
          </a:p>
          <a:p>
            <a:pPr rtl="0" lvl="1" indent="-381000" marL="914400">
              <a:buClr>
                <a:srgbClr val="FF0000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accumulated by temporal parts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partially present at any time they are present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zh-TW"/>
              <a:t>Quality</a:t>
            </a:r>
            <a:r>
              <a:rPr sz="2400" lang="zh-TW"/>
              <a:t> </a:t>
            </a:r>
            <a:r>
              <a:rPr sz="2400" lang="zh-TW">
                <a:solidFill>
                  <a:srgbClr val="000000"/>
                </a:solidFill>
              </a:rPr>
              <a:t>inheres to entities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T</a:t>
            </a:r>
            <a:r>
              <a:rPr sz="2400" lang="zh-TW"/>
              <a:t>he rose turned from </a:t>
            </a:r>
            <a:r>
              <a:rPr sz="2400" lang="zh-TW" i="1"/>
              <a:t>red</a:t>
            </a:r>
            <a:r>
              <a:rPr sz="2400" lang="zh-TW"/>
              <a:t> to </a:t>
            </a:r>
            <a:r>
              <a:rPr sz="2400" lang="zh-TW" i="1"/>
              <a:t>brown.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 i="1"/>
              <a:t>R</a:t>
            </a:r>
            <a:r>
              <a:rPr sz="2400" lang="zh-TW" i="1"/>
              <a:t>ed</a:t>
            </a:r>
            <a:r>
              <a:rPr sz="2400" lang="zh-TW"/>
              <a:t> is opposite to </a:t>
            </a:r>
            <a:r>
              <a:rPr sz="2400" lang="zh-TW" i="1"/>
              <a:t>green.</a:t>
            </a:r>
          </a:p>
          <a:p>
            <a:pPr rtl="0" lvl="0" indent="0" marL="457200"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zh-TW"/>
              <a:t>Quale</a:t>
            </a:r>
            <a:r>
              <a:rPr sz="2400" lang="zh-TW"/>
              <a:t> is the position of a quality within a quality space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b="1" sz="2400" lang="zh-TW"/>
              <a:t>Abstract</a:t>
            </a:r>
            <a:r>
              <a:rPr sz="2400" lang="zh-TW"/>
              <a:t> has no spatial or temporal quality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" x="-76200"/>
            <a:ext cy="4962525" cx="93916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3.3.3 Further distinctions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Unity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an instance of </a:t>
            </a:r>
            <a:r>
              <a:rPr lang="zh-TW" i="1"/>
              <a:t>being ocean</a:t>
            </a:r>
            <a:r>
              <a:rPr lang="zh-TW"/>
              <a:t> is a whole entity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an instance of </a:t>
            </a:r>
            <a:r>
              <a:rPr lang="zh-TW" i="1"/>
              <a:t>being water</a:t>
            </a:r>
            <a:r>
              <a:rPr lang="zh-TW"/>
              <a:t> is arbitrary scattered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Physical Object</a:t>
            </a:r>
            <a:r>
              <a:rPr lang="zh-TW"/>
              <a:t>, </a:t>
            </a:r>
            <a:r>
              <a:rPr lang="zh-TW">
                <a:solidFill>
                  <a:srgbClr val="FF0000"/>
                </a:solidFill>
              </a:rPr>
              <a:t>Feature</a:t>
            </a:r>
            <a:r>
              <a:rPr lang="zh-TW"/>
              <a:t> (+U)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Amount of Matter</a:t>
            </a:r>
            <a:r>
              <a:rPr lang="zh-TW"/>
              <a:t> (~U)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 i="1"/>
              <a:t>legal agent</a:t>
            </a:r>
            <a:r>
              <a:rPr lang="zh-TW"/>
              <a:t> (-U)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Dependent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Physical Objects</a:t>
            </a:r>
            <a:r>
              <a:rPr lang="zh-TW"/>
              <a:t> are not dependent on other objects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Features</a:t>
            </a:r>
            <a:r>
              <a:rPr lang="zh-TW"/>
              <a:t> are dependent on physical objects (hosts)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895350" x="457200"/>
            <a:ext cy="3725699" cx="829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Agentive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Agentive </a:t>
            </a:r>
            <a:r>
              <a:rPr lang="zh-TW">
                <a:solidFill>
                  <a:srgbClr val="FF0000"/>
                </a:solidFill>
              </a:rPr>
              <a:t>Physical Object</a:t>
            </a:r>
            <a:r>
              <a:rPr lang="zh-TW"/>
              <a:t> with intention, belief, desire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Non-Agentive </a:t>
            </a:r>
            <a:r>
              <a:rPr lang="zh-TW">
                <a:solidFill>
                  <a:srgbClr val="FF0000"/>
                </a:solidFill>
              </a:rPr>
              <a:t>Physical Object</a:t>
            </a:r>
            <a:r>
              <a:rPr lang="zh-TW"/>
              <a:t> without …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Agentive </a:t>
            </a:r>
            <a:r>
              <a:rPr lang="zh-TW">
                <a:solidFill>
                  <a:srgbClr val="FF0000"/>
                </a:solidFill>
              </a:rPr>
              <a:t>Social Object </a:t>
            </a:r>
            <a:r>
              <a:rPr lang="zh-TW"/>
              <a:t>(student, university)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zh-TW">
                <a:solidFill>
                  <a:srgbClr val="FF0000"/>
                </a:solidFill>
              </a:rPr>
              <a:t>Social Agent</a:t>
            </a:r>
            <a:r>
              <a:rPr lang="zh-TW"/>
              <a:t> constitutes </a:t>
            </a:r>
            <a:r>
              <a:rPr lang="zh-TW">
                <a:solidFill>
                  <a:srgbClr val="FF0000"/>
                </a:solidFill>
              </a:rPr>
              <a:t>Society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Non-Agentive </a:t>
            </a:r>
            <a:r>
              <a:rPr lang="zh-TW">
                <a:solidFill>
                  <a:srgbClr val="FF0000"/>
                </a:solidFill>
              </a:rPr>
              <a:t>Social Object</a:t>
            </a:r>
            <a:r>
              <a:rPr lang="zh-TW"/>
              <a:t> (law, norm ,share, circuit</a:t>
            </a:r>
            <a:r>
              <a:rPr lang="zh-TW">
                <a:solidFill>
                  <a:srgbClr val="000000"/>
                </a:solidFill>
              </a:rPr>
              <a:t>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>
                <a:solidFill>
                  <a:srgbClr val="FF0000"/>
                </a:solidFill>
              </a:rPr>
              <a:t>Non-Physical Object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Social Object</a:t>
            </a:r>
          </a:p>
          <a:p>
            <a:pPr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Mental Object</a:t>
            </a:r>
            <a:r>
              <a:rPr lang="zh-TW">
                <a:solidFill>
                  <a:srgbClr val="000000"/>
                </a:solidFill>
              </a:rPr>
              <a:t> (private experience)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9715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cumulative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Stative </a:t>
            </a:r>
            <a:r>
              <a:rPr lang="zh-TW"/>
              <a:t>is cumulative (e.g., </a:t>
            </a:r>
            <a:r>
              <a:rPr lang="zh-TW" i="1"/>
              <a:t>sitting</a:t>
            </a:r>
            <a:r>
              <a:rPr lang="zh-TW"/>
              <a:t>, </a:t>
            </a:r>
            <a:r>
              <a:rPr lang="zh-TW" i="1"/>
              <a:t>running</a:t>
            </a:r>
            <a:r>
              <a:rPr lang="zh-TW"/>
              <a:t>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Event </a:t>
            </a:r>
            <a:r>
              <a:rPr lang="zh-TW"/>
              <a:t>is not cumulative (e.g., </a:t>
            </a:r>
            <a:r>
              <a:rPr lang="zh-TW" i="1"/>
              <a:t>reach</a:t>
            </a:r>
            <a:r>
              <a:rPr lang="zh-TW"/>
              <a:t>, </a:t>
            </a:r>
            <a:r>
              <a:rPr lang="zh-TW" i="1"/>
              <a:t>built</a:t>
            </a:r>
            <a:r>
              <a:rPr lang="zh-TW"/>
              <a:t>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homeomeric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(temporal) part ~ whole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State</a:t>
            </a:r>
            <a:r>
              <a:rPr lang="zh-TW"/>
              <a:t> is homeomeric (e.g., </a:t>
            </a:r>
            <a:r>
              <a:rPr lang="zh-TW" i="1"/>
              <a:t>sitting</a:t>
            </a:r>
            <a:r>
              <a:rPr lang="zh-TW"/>
              <a:t>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Process</a:t>
            </a:r>
            <a:r>
              <a:rPr lang="zh-TW"/>
              <a:t> is not homeomeric (e.g., </a:t>
            </a:r>
            <a:r>
              <a:rPr lang="zh-TW" i="1"/>
              <a:t>running</a:t>
            </a:r>
            <a:r>
              <a:rPr lang="zh-TW"/>
              <a:t>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atomic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Achievement</a:t>
            </a:r>
            <a:r>
              <a:rPr lang="zh-TW"/>
              <a:t> is atomic (e.g., </a:t>
            </a:r>
            <a:r>
              <a:rPr lang="zh-TW" i="1"/>
              <a:t>reach</a:t>
            </a:r>
            <a:r>
              <a:rPr lang="zh-TW"/>
              <a:t>)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>
                <a:solidFill>
                  <a:srgbClr val="FF0000"/>
                </a:solidFill>
              </a:rPr>
              <a:t>Accomplishment</a:t>
            </a:r>
            <a:r>
              <a:rPr lang="zh-TW"/>
              <a:t> is not atomic (e.g., </a:t>
            </a:r>
            <a:r>
              <a:rPr lang="zh-TW" i="1"/>
              <a:t>built</a:t>
            </a:r>
            <a:r>
              <a:rPr lang="zh-TW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3.4 Mapping WordNet into DOLCE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457200"/>
            <a:ext cy="3725699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{group}: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zh-TW"/>
              <a:t>	Agentive Physical Object {citizenry}</a:t>
            </a:r>
          </a:p>
          <a:p>
            <a:pPr rtl="0" lvl="0">
              <a:buNone/>
            </a:pPr>
            <a:r>
              <a:rPr lang="zh-TW"/>
              <a:t>	NAPO {biological group} {kindom} {collection}</a:t>
            </a:r>
          </a:p>
          <a:p>
            <a:pPr rtl="0" lvl="0" indent="457200">
              <a:buClr>
                <a:schemeClr val="dk1"/>
              </a:buClr>
              <a:buSzPct val="36666"/>
              <a:buFont typeface="Arial"/>
              <a:buNone/>
            </a:pPr>
            <a:r>
              <a:rPr lang="zh-TW"/>
              <a:t>Agentive Social Object {social group}</a:t>
            </a:r>
          </a:p>
          <a:p>
            <a:pPr rtl="0" lvl="0">
              <a:buNone/>
            </a:pPr>
            <a:r>
              <a:rPr lang="zh-TW"/>
              <a:t>	NASO {circuit}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35" name="Shape 1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" x="-76200"/>
            <a:ext cy="4933950" cx="9286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Outline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3.1	Introduction</a:t>
            </a:r>
          </a:p>
          <a:p>
            <a:pPr rtl="0" lvl="0">
              <a:buNone/>
            </a:pPr>
            <a:r>
              <a:rPr lang="zh-TW"/>
              <a:t>3.2	WordNet’s main problems</a:t>
            </a:r>
          </a:p>
          <a:p>
            <a:pPr rtl="0" lvl="0">
              <a:buNone/>
            </a:pPr>
            <a:r>
              <a:rPr lang="zh-TW"/>
              <a:t>3.3	The DOLCE upper ontology</a:t>
            </a:r>
          </a:p>
          <a:p>
            <a:pPr>
              <a:buNone/>
            </a:pPr>
            <a:r>
              <a:rPr lang="zh-TW"/>
              <a:t>3.4	Mapping WordNet into DOLCE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42" name="Shape 1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55050" x="2743200"/>
            <a:ext cy="5284274" cx="41407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OntoWordNet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zh-TW"/>
              <a:t>Re-engineering WordNet lexicon as a formal ontology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to distinguish synsets that can be formalized as classes from individuals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zh-TW"/>
              <a:t>to interpret lexicon relations from WordNet as ontological relations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zh-TW"/>
              <a:t>Aligning WordNet’s top-level to the ontology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zh-TW"/>
              <a:t>Consistency check of the overall result</a:t>
            </a:r>
          </a:p>
          <a:p>
            <a:pPr lvl="0" indent="-3810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400" lang="zh-TW"/>
              <a:t>Learning and revising formal domain relations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OntoClean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Assigning Meta-Property (I, U, R)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Analyzing Rigid Property</a:t>
            </a:r>
          </a:p>
          <a:p>
            <a:pPr rtl="0" lvl="0" indent="457200">
              <a:buNone/>
            </a:pPr>
            <a:r>
              <a:rPr lang="zh-TW"/>
              <a:t>(+R, check constraint violation)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Analyzing Non-Rigid Property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61" name="Shape 1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621092"/>
            <a:ext cy="5143500" cx="782558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zh-TW"/>
              <a:t>1. Assigning Meta-Property (I, U, R)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68" name="Shape 1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943348" cx="571619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zh-TW"/>
              <a:t>2. Analyzing Rigid Property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75" name="Shape 17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19200" x="457200"/>
            <a:ext cy="3924299" cx="551357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zh-TW"/>
              <a:t>3. Analyzing Non-Rigid Property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82" name="Shape 1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943349" cx="538603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3.5 Conclusion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The result of OntoWordNet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performance of application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difference maximization?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195" name="Shape 1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76200" x="1828800"/>
            <a:ext cy="5305425" cx="4171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zh-TW"/>
              <a:t>Parthood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the relation between the whole and its parts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life vs. person (temporal part vs. non-)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sitting vs. achievement (cumulative vs. non-)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achievement vs. accomplishment (atomic vs. non-atomic)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Parthood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the relation between the whole and its parts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life vs. person (temporal part vs. non-)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208" name="Shape 20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" x="0"/>
            <a:ext cy="4991100" cx="91916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215" name="Shape 21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7775" x="0"/>
            <a:ext cy="4887943" cx="9144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3.2	WordNet’s main problems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Confusing </a:t>
            </a:r>
            <a:r>
              <a:rPr lang="zh-TW">
                <a:solidFill>
                  <a:srgbClr val="FF0000"/>
                </a:solidFill>
              </a:rPr>
              <a:t>concept</a:t>
            </a:r>
            <a:r>
              <a:rPr lang="zh-TW"/>
              <a:t> and </a:t>
            </a:r>
            <a:r>
              <a:rPr lang="zh-TW">
                <a:solidFill>
                  <a:srgbClr val="FF0000"/>
                </a:solidFill>
              </a:rPr>
              <a:t>individual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Confusing </a:t>
            </a:r>
            <a:r>
              <a:rPr lang="zh-TW">
                <a:solidFill>
                  <a:srgbClr val="FF0000"/>
                </a:solidFill>
              </a:rPr>
              <a:t>object-level</a:t>
            </a:r>
            <a:r>
              <a:rPr lang="zh-TW"/>
              <a:t> and </a:t>
            </a:r>
            <a:r>
              <a:rPr lang="zh-TW">
                <a:solidFill>
                  <a:srgbClr val="FF0000"/>
                </a:solidFill>
              </a:rPr>
              <a:t>metalevel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OntoClean constraint violation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zh-TW"/>
              <a:t>Heterogenous level of generality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1. Confusing concept and individual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{event}:</a:t>
            </a:r>
          </a:p>
          <a:p>
            <a:pPr rtl="0" lvl="0">
              <a:buNone/>
            </a:pPr>
            <a:r>
              <a:rPr lang="zh-TW"/>
              <a:t>	{fall} (instance!)</a:t>
            </a:r>
          </a:p>
          <a:p>
            <a:pPr rtl="0" lvl="0">
              <a:buNone/>
            </a:pPr>
            <a:r>
              <a:rPr lang="zh-TW"/>
              <a:t>	{social event} (class)</a:t>
            </a:r>
          </a:p>
          <a:p>
            <a:pPr>
              <a:buNone/>
            </a:pPr>
            <a:r>
              <a:rPr lang="zh-TW"/>
              <a:t>	{miracle} (class)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5" x="457200"/>
            <a:ext cy="857400" cx="882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2. Confusing object-level and metalevel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{abstraction}:</a:t>
            </a:r>
          </a:p>
          <a:p>
            <a:pPr rtl="0" lvl="0">
              <a:buNone/>
            </a:pPr>
            <a:r>
              <a:rPr lang="zh-TW"/>
              <a:t>	{set}</a:t>
            </a:r>
          </a:p>
          <a:p>
            <a:pPr rtl="0" lvl="0">
              <a:buNone/>
            </a:pPr>
            <a:r>
              <a:rPr lang="zh-TW"/>
              <a:t>	{time}</a:t>
            </a:r>
          </a:p>
          <a:p>
            <a:pPr rtl="0" lvl="0">
              <a:buNone/>
            </a:pPr>
            <a:r>
              <a:rPr lang="zh-TW"/>
              <a:t>	{space}</a:t>
            </a:r>
          </a:p>
          <a:p>
            <a:pPr rtl="0" lvl="0">
              <a:buNone/>
            </a:pPr>
            <a:r>
              <a:rPr lang="zh-TW"/>
              <a:t>	{attribute}</a:t>
            </a:r>
          </a:p>
          <a:p>
            <a:pPr>
              <a:buNone/>
            </a:pPr>
            <a:r>
              <a:rPr lang="zh-TW"/>
              <a:t>	{relation}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3. OntoClean constraint voilation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9715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P subsumes Q → all instances of Q are also instances of P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zh-TW"/>
              <a:t>type vs. role</a:t>
            </a:r>
          </a:p>
          <a:p>
            <a:pPr rtl="0" lvl="0">
              <a:buNone/>
            </a:pPr>
            <a:r>
              <a:rPr lang="zh-TW"/>
              <a:t>{causal agent} (role)</a:t>
            </a:r>
          </a:p>
          <a:p>
            <a:pPr rtl="0" lvl="0">
              <a:buNone/>
            </a:pPr>
            <a:r>
              <a:rPr lang="zh-TW"/>
              <a:t>	{person} (type)</a:t>
            </a:r>
          </a:p>
          <a:p>
            <a:pPr rtl="0" lvl="0">
              <a:buNone/>
            </a:pPr>
            <a:r>
              <a:rPr lang="zh-TW"/>
              <a:t>	{germicide} (role)</a:t>
            </a:r>
          </a:p>
          <a:p>
            <a:pPr rtl="0" lvl="0">
              <a:buNone/>
            </a:pPr>
            <a:r>
              <a:rPr lang="zh-TW"/>
              <a:t>	{vasoconstrictor} (role)</a:t>
            </a:r>
          </a:p>
          <a:p>
            <a:pPr lvl="0">
              <a:buNone/>
            </a:pPr>
            <a:r>
              <a:rPr lang="zh-TW"/>
              <a:t>	{antifungal} (role)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5" x="457200"/>
            <a:ext cy="857400" cx="8481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zh-TW"/>
              <a:t>4. Heterogeneous levels of generality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749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{entity}:</a:t>
            </a:r>
          </a:p>
          <a:p>
            <a:pPr rtl="0" lvl="0">
              <a:buNone/>
            </a:pPr>
            <a:r>
              <a:rPr lang="zh-TW"/>
              <a:t>	{physical object}</a:t>
            </a:r>
          </a:p>
          <a:p>
            <a:pPr rtl="0" lvl="0">
              <a:buNone/>
            </a:pPr>
            <a:r>
              <a:rPr lang="zh-TW"/>
              <a:t>		agentive physical object (person), non-(house)</a:t>
            </a:r>
          </a:p>
          <a:p>
            <a:pPr rtl="0" lvl="0">
              <a:buNone/>
            </a:pPr>
            <a:r>
              <a:rPr lang="zh-TW"/>
              <a:t>	{subject}</a:t>
            </a:r>
          </a:p>
          <a:p>
            <a:pPr>
              <a:buNone/>
            </a:pPr>
            <a:r>
              <a:rPr lang="zh-TW"/>
              <a:t>		n/a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zh-TW"/>
              <a:t>Outline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zh-TW"/>
              <a:t>3.1	Introduction</a:t>
            </a:r>
          </a:p>
          <a:p>
            <a:pPr rtl="0" lvl="0">
              <a:buNone/>
            </a:pPr>
            <a:r>
              <a:rPr lang="zh-TW"/>
              <a:t>3.2	WordNet’s main problems</a:t>
            </a:r>
          </a:p>
          <a:p>
            <a:pPr rtl="0" lvl="0">
              <a:buNone/>
            </a:pPr>
            <a:r>
              <a:rPr lang="zh-TW"/>
              <a:t>3.3	The DOLCE upper ontology</a:t>
            </a:r>
          </a:p>
          <a:p>
            <a:pPr rtl="0" lvl="0" indent="457200" marL="457200">
              <a:buNone/>
            </a:pPr>
            <a:r>
              <a:rPr sz="2400" lang="zh-TW"/>
              <a:t>3.3.1 Basic choices</a:t>
            </a:r>
          </a:p>
          <a:p>
            <a:pPr rtl="0" lvl="0" indent="457200" marL="457200">
              <a:buNone/>
            </a:pPr>
            <a:r>
              <a:rPr sz="2400" lang="zh-TW"/>
              <a:t>3.3.2 The top categories</a:t>
            </a:r>
          </a:p>
          <a:p>
            <a:pPr rtl="0" lvl="0" indent="457200" marL="457200">
              <a:buNone/>
            </a:pPr>
            <a:r>
              <a:rPr sz="2400" lang="zh-TW"/>
              <a:t>3.3.3 Further distinctions</a:t>
            </a:r>
          </a:p>
          <a:p>
            <a:pPr rtl="0" lvl="0">
              <a:buNone/>
            </a:pPr>
            <a:r>
              <a:rPr lang="zh-TW"/>
              <a:t>3.4	Mapping WordNet into DOLCE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